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charts/chart4.xml" ContentType="application/vnd.openxmlformats-officedocument.drawingml.chart+xml"/>
  <Override PartName="/ppt/charts/chart3.xml" ContentType="application/vnd.openxmlformats-officedocument.drawingml.char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media/image12.png" ContentType="image/png"/>
  <Override PartName="/ppt/media/image11.jpeg" ContentType="image/jpeg"/>
  <Override PartName="/ppt/media/image10.jpeg" ContentType="image/jpeg"/>
  <Override PartName="/ppt/media/image8.jpeg" ContentType="image/jpeg"/>
  <Override PartName="/ppt/media/image9.png" ContentType="image/png"/>
  <Override PartName="/ppt/media/image7.jpeg" ContentType="image/jpeg"/>
  <Override PartName="/ppt/media/image2.jpeg" ContentType="image/jpeg"/>
  <Override PartName="/ppt/media/image1.jpeg" ContentType="image/jpeg"/>
  <Override PartName="/ppt/media/image6.png" ContentType="image/png"/>
  <Override PartName="/ppt/media/image4.jpeg" ContentType="image/jpeg"/>
  <Override PartName="/ppt/media/image3.png" ContentType="image/png"/>
  <Override PartName="/ppt/media/image5.jpeg" ContentType="image/jpeg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800" spc="-1" strike="noStrike">
                <a:solidFill>
                  <a:srgbClr val="595959"/>
                </a:solidFill>
                <a:latin typeface="Calibri"/>
              </a:defRPr>
            </a:pPr>
            <a:r>
              <a:rPr b="1" sz="1800" spc="-1" strike="noStrike">
                <a:solidFill>
                  <a:srgbClr val="595959"/>
                </a:solidFill>
                <a:latin typeface="Calibri"/>
              </a:rPr>
              <a:t>Professione partecipanti</a:t>
            </a: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spPr>
        <a:solidFill>
          <a:srgbClr val="d9d9d9"/>
        </a:solidFill>
        <a:ln>
          <a:noFill/>
        </a:ln>
      </c:spPr>
    </c:floor>
    <c:backWall>
      <c:spPr>
        <a:solidFill>
          <a:srgbClr val="d9d9d9"/>
        </a:solidFill>
        <a:ln>
          <a:noFill/>
        </a:ln>
      </c:spPr>
    </c:backWall>
    <c:plotArea>
      <c:pie3DChart>
        <c:varyColors val="1"/>
        <c:ser>
          <c:idx val="0"/>
          <c:order val="0"/>
          <c:spPr>
            <a:solidFill>
              <a:srgbClr val="4472c4"/>
            </a:solidFill>
            <a:ln>
              <a:noFill/>
            </a:ln>
          </c:spPr>
          <c:explosion val="0"/>
          <c:dPt>
            <c:idx val="0"/>
            <c:spPr>
              <a:solidFill>
                <a:srgbClr val="4472c4"/>
              </a:solidFill>
              <a:ln w="25560">
                <a:solidFill>
                  <a:srgbClr val="ffffff"/>
                </a:solidFill>
                <a:round/>
              </a:ln>
            </c:spPr>
          </c:dPt>
          <c:dPt>
            <c:idx val="1"/>
            <c:spPr>
              <a:solidFill>
                <a:srgbClr val="ed7d31"/>
              </a:solidFill>
              <a:ln w="25560">
                <a:solidFill>
                  <a:srgbClr val="ffffff"/>
                </a:solidFill>
                <a:round/>
              </a:ln>
            </c:spPr>
          </c:dPt>
          <c:dPt>
            <c:idx val="2"/>
            <c:spPr>
              <a:solidFill>
                <a:srgbClr val="a5a5a5"/>
              </a:solidFill>
              <a:ln w="25560">
                <a:solidFill>
                  <a:srgbClr val="ffffff"/>
                </a:solidFill>
                <a:round/>
              </a:ln>
            </c:spPr>
          </c:dPt>
          <c:dPt>
            <c:idx val="3"/>
            <c:spPr>
              <a:solidFill>
                <a:srgbClr val="ffc000"/>
              </a:solidFill>
              <a:ln w="25560">
                <a:solidFill>
                  <a:srgbClr val="ffffff"/>
                </a:solidFill>
                <a:round/>
              </a:ln>
            </c:spPr>
          </c:dPt>
          <c:dPt>
            <c:idx val="4"/>
            <c:spPr>
              <a:solidFill>
                <a:srgbClr val="5b9bd5"/>
              </a:solidFill>
              <a:ln w="25560">
                <a:solidFill>
                  <a:srgbClr val="ffffff"/>
                </a:solidFill>
                <a:round/>
              </a:ln>
            </c:spPr>
          </c:dPt>
          <c:dPt>
            <c:idx val="5"/>
            <c:spPr>
              <a:solidFill>
                <a:srgbClr val="70ad47"/>
              </a:solidFill>
              <a:ln w="25560">
                <a:solidFill>
                  <a:srgbClr val="ffffff"/>
                </a:solidFill>
                <a:round/>
              </a:ln>
            </c:spPr>
          </c:dPt>
          <c:dLbls>
            <c:numFmt formatCode="0.00%" sourceLinked="1"/>
            <c:dLbl>
              <c:idx val="0"/>
              <c:dLblPos val="ctr"/>
              <c:showLegendKey val="0"/>
              <c:showVal val="0"/>
              <c:showCatName val="0"/>
              <c:showSerName val="0"/>
              <c:showPercent val="1"/>
            </c:dLbl>
            <c:dLbl>
              <c:idx val="1"/>
              <c:dLblPos val="ctr"/>
              <c:showLegendKey val="0"/>
              <c:showVal val="0"/>
              <c:showCatName val="0"/>
              <c:showSerName val="0"/>
              <c:showPercent val="1"/>
            </c:dLbl>
            <c:dLbl>
              <c:idx val="2"/>
              <c:dLblPos val="ctr"/>
              <c:showLegendKey val="0"/>
              <c:showVal val="0"/>
              <c:showCatName val="0"/>
              <c:showSerName val="0"/>
              <c:showPercent val="1"/>
            </c:dLbl>
            <c:dLbl>
              <c:idx val="3"/>
              <c:dLblPos val="ctr"/>
              <c:showLegendKey val="0"/>
              <c:showVal val="0"/>
              <c:showCatName val="0"/>
              <c:showSerName val="0"/>
              <c:showPercent val="1"/>
            </c:dLbl>
            <c:dLbl>
              <c:idx val="4"/>
              <c:dLblPos val="ctr"/>
              <c:showLegendKey val="0"/>
              <c:showVal val="0"/>
              <c:showCatName val="0"/>
              <c:showSerName val="0"/>
              <c:showPercent val="1"/>
            </c:dLbl>
            <c:dLbl>
              <c:idx val="5"/>
              <c:dLblPos val="ctr"/>
              <c:showLegendKey val="0"/>
              <c:showVal val="0"/>
              <c:showCatName val="0"/>
              <c:showSerName val="0"/>
              <c:showPercent val="1"/>
            </c:dLbl>
            <c:dLblPos val="ctr"/>
            <c:showLegendKey val="0"/>
            <c:showVal val="0"/>
            <c:showCatName val="0"/>
            <c:showSerName val="0"/>
            <c:showPercent val="1"/>
            <c:showLeaderLines val="0"/>
          </c:dLbls>
          <c:cat>
            <c:strRef>
              <c:f>categories</c:f>
              <c:strCache>
                <c:ptCount val="6"/>
                <c:pt idx="0">
                  <c:v>Assistente sanitario</c:v>
                </c:pt>
                <c:pt idx="1">
                  <c:v>Dietista</c:v>
                </c:pt>
                <c:pt idx="2">
                  <c:v>Fisioterapista</c:v>
                </c:pt>
                <c:pt idx="3">
                  <c:v>Infermiere</c:v>
                </c:pt>
                <c:pt idx="4">
                  <c:v>Medico</c:v>
                </c:pt>
                <c:pt idx="5">
                  <c:v>Personale LILT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6"/>
                <c:pt idx="0">
                  <c:v>0.07</c:v>
                </c:pt>
                <c:pt idx="1">
                  <c:v>0.11</c:v>
                </c:pt>
                <c:pt idx="2">
                  <c:v>0.43</c:v>
                </c:pt>
                <c:pt idx="3">
                  <c:v>0.11</c:v>
                </c:pt>
                <c:pt idx="4">
                  <c:v>0.14</c:v>
                </c:pt>
                <c:pt idx="5">
                  <c:v>0.14</c:v>
                </c:pt>
              </c:numCache>
            </c:numRef>
          </c:val>
        </c:ser>
        <c:ser>
          <c:idx val="1"/>
          <c:order val="1"/>
          <c:spPr>
            <a:solidFill>
              <a:srgbClr val="ed7d31"/>
            </a:solidFill>
            <a:ln>
              <a:noFill/>
            </a:ln>
          </c:spPr>
          <c:explosion val="0"/>
          <c:dPt>
            <c:idx val="0"/>
            <c:spPr>
              <a:solidFill>
                <a:srgbClr val="4472c4"/>
              </a:solidFill>
              <a:ln w="25560">
                <a:solidFill>
                  <a:srgbClr val="ffffff"/>
                </a:solidFill>
                <a:round/>
              </a:ln>
            </c:spPr>
          </c:dPt>
          <c:dPt>
            <c:idx val="1"/>
            <c:spPr>
              <a:solidFill>
                <a:srgbClr val="ed7d31"/>
              </a:solidFill>
              <a:ln w="25560">
                <a:solidFill>
                  <a:srgbClr val="ffffff"/>
                </a:solidFill>
                <a:round/>
              </a:ln>
            </c:spPr>
          </c:dPt>
          <c:dPt>
            <c:idx val="2"/>
            <c:spPr>
              <a:solidFill>
                <a:srgbClr val="a5a5a5"/>
              </a:solidFill>
              <a:ln w="25560">
                <a:solidFill>
                  <a:srgbClr val="ffffff"/>
                </a:solidFill>
                <a:round/>
              </a:ln>
            </c:spPr>
          </c:dPt>
          <c:dPt>
            <c:idx val="3"/>
            <c:spPr>
              <a:solidFill>
                <a:srgbClr val="ffc000"/>
              </a:solidFill>
              <a:ln w="25560">
                <a:solidFill>
                  <a:srgbClr val="ffffff"/>
                </a:solidFill>
                <a:round/>
              </a:ln>
            </c:spPr>
          </c:dPt>
          <c:dPt>
            <c:idx val="4"/>
            <c:spPr>
              <a:solidFill>
                <a:srgbClr val="5b9bd5"/>
              </a:solidFill>
              <a:ln w="25560">
                <a:solidFill>
                  <a:srgbClr val="ffffff"/>
                </a:solidFill>
                <a:round/>
              </a:ln>
            </c:spPr>
          </c:dPt>
          <c:dPt>
            <c:idx val="5"/>
            <c:spPr>
              <a:solidFill>
                <a:srgbClr val="70ad47"/>
              </a:solidFill>
              <a:ln w="25560">
                <a:solidFill>
                  <a:srgbClr val="ffffff"/>
                </a:solidFill>
                <a:round/>
              </a:ln>
            </c:spPr>
          </c:dPt>
          <c:dLbls>
            <c:numFmt formatCode="General" sourceLinked="1"/>
            <c:dLbl>
              <c:idx val="0"/>
              <c:dLblPos val="ctr"/>
              <c:showLegendKey val="0"/>
              <c:showVal val="0"/>
              <c:showCatName val="0"/>
              <c:showSerName val="0"/>
              <c:showPercent val="1"/>
            </c:dLbl>
            <c:dLbl>
              <c:idx val="1"/>
              <c:dLblPos val="ctr"/>
              <c:showLegendKey val="0"/>
              <c:showVal val="0"/>
              <c:showCatName val="0"/>
              <c:showSerName val="0"/>
              <c:showPercent val="1"/>
            </c:dLbl>
            <c:dLbl>
              <c:idx val="2"/>
              <c:dLblPos val="ctr"/>
              <c:showLegendKey val="0"/>
              <c:showVal val="0"/>
              <c:showCatName val="0"/>
              <c:showSerName val="0"/>
              <c:showPercent val="1"/>
            </c:dLbl>
            <c:dLbl>
              <c:idx val="3"/>
              <c:dLblPos val="ctr"/>
              <c:showLegendKey val="0"/>
              <c:showVal val="0"/>
              <c:showCatName val="0"/>
              <c:showSerName val="0"/>
              <c:showPercent val="1"/>
            </c:dLbl>
            <c:dLbl>
              <c:idx val="4"/>
              <c:dLblPos val="ctr"/>
              <c:showLegendKey val="0"/>
              <c:showVal val="0"/>
              <c:showCatName val="0"/>
              <c:showSerName val="0"/>
              <c:showPercent val="1"/>
            </c:dLbl>
            <c:dLbl>
              <c:idx val="5"/>
              <c:dLblPos val="ctr"/>
              <c:showLegendKey val="0"/>
              <c:showVal val="0"/>
              <c:showCatName val="0"/>
              <c:showSerName val="0"/>
              <c:showPercent val="1"/>
            </c:dLbl>
            <c:dLblPos val="ctr"/>
            <c:showLegendKey val="0"/>
            <c:showVal val="0"/>
            <c:showCatName val="0"/>
            <c:showSerName val="0"/>
            <c:showPercent val="1"/>
            <c:showLeaderLines val="0"/>
          </c:dLbls>
          <c:cat>
            <c:strRef>
              <c:f>categories</c:f>
              <c:strCache>
                <c:ptCount val="6"/>
                <c:pt idx="0">
                  <c:v>Assistente sanitario</c:v>
                </c:pt>
                <c:pt idx="1">
                  <c:v>Dietista</c:v>
                </c:pt>
                <c:pt idx="2">
                  <c:v>Fisioterapista</c:v>
                </c:pt>
                <c:pt idx="3">
                  <c:v>Infermiere</c:v>
                </c:pt>
                <c:pt idx="4">
                  <c:v>Medico</c:v>
                </c:pt>
                <c:pt idx="5">
                  <c:v>Personale LILT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6"/>
                <c:pt idx="0">
                  <c:v>2</c:v>
                </c:pt>
                <c:pt idx="1">
                  <c:v>3</c:v>
                </c:pt>
                <c:pt idx="2">
                  <c:v>12</c:v>
                </c:pt>
                <c:pt idx="3">
                  <c:v>3</c:v>
                </c:pt>
                <c:pt idx="4">
                  <c:v>4</c:v>
                </c:pt>
                <c:pt idx="5">
                  <c:v>4</c:v>
                </c:pt>
              </c:numCache>
            </c:numRef>
          </c:val>
        </c:ser>
        <c:ser>
          <c:idx val="2"/>
          <c:order val="2"/>
          <c:spPr>
            <a:solidFill>
              <a:srgbClr val="a5a5a5"/>
            </a:solidFill>
            <a:ln>
              <a:noFill/>
            </a:ln>
          </c:spPr>
          <c:explosion val="0"/>
          <c:dPt>
            <c:idx val="0"/>
            <c:spPr>
              <a:solidFill>
                <a:srgbClr val="4472c4"/>
              </a:solidFill>
              <a:ln w="25560">
                <a:solidFill>
                  <a:srgbClr val="ffffff"/>
                </a:solidFill>
                <a:round/>
              </a:ln>
            </c:spPr>
          </c:dPt>
          <c:dPt>
            <c:idx val="1"/>
            <c:spPr>
              <a:solidFill>
                <a:srgbClr val="ed7d31"/>
              </a:solidFill>
              <a:ln>
                <a:noFill/>
              </a:ln>
            </c:spPr>
          </c:dPt>
          <c:dPt>
            <c:idx val="2"/>
            <c:spPr>
              <a:solidFill>
                <a:srgbClr val="a5a5a5"/>
              </a:solidFill>
              <a:ln>
                <a:noFill/>
              </a:ln>
            </c:spPr>
          </c:dPt>
          <c:dPt>
            <c:idx val="3"/>
            <c:spPr>
              <a:solidFill>
                <a:srgbClr val="ffc000"/>
              </a:solidFill>
              <a:ln>
                <a:noFill/>
              </a:ln>
            </c:spPr>
          </c:dPt>
          <c:dPt>
            <c:idx val="4"/>
            <c:spPr>
              <a:solidFill>
                <a:srgbClr val="5b9bd5"/>
              </a:solidFill>
              <a:ln>
                <a:noFill/>
              </a:ln>
            </c:spPr>
          </c:dPt>
          <c:dPt>
            <c:idx val="5"/>
            <c:spPr>
              <a:solidFill>
                <a:srgbClr val="70ad47"/>
              </a:solidFill>
              <a:ln>
                <a:noFill/>
              </a:ln>
            </c:spPr>
          </c:dPt>
          <c:dLbls>
            <c:numFmt formatCode="General" sourceLinked="1"/>
            <c:dLbl>
              <c:idx val="0"/>
              <c:dLblPos val="ctr"/>
              <c:showLegendKey val="0"/>
              <c:showVal val="0"/>
              <c:showCatName val="0"/>
              <c:showSerName val="0"/>
              <c:showPercent val="1"/>
            </c:dLbl>
            <c:dLbl>
              <c:idx val="1"/>
              <c:dLblPos val="ctr"/>
              <c:showLegendKey val="0"/>
              <c:showVal val="0"/>
              <c:showCatName val="0"/>
              <c:showSerName val="0"/>
              <c:showPercent val="1"/>
            </c:dLbl>
            <c:dLbl>
              <c:idx val="2"/>
              <c:dLblPos val="ctr"/>
              <c:showLegendKey val="0"/>
              <c:showVal val="0"/>
              <c:showCatName val="0"/>
              <c:showSerName val="0"/>
              <c:showPercent val="1"/>
            </c:dLbl>
            <c:dLbl>
              <c:idx val="3"/>
              <c:dLblPos val="ctr"/>
              <c:showLegendKey val="0"/>
              <c:showVal val="0"/>
              <c:showCatName val="0"/>
              <c:showSerName val="0"/>
              <c:showPercent val="1"/>
            </c:dLbl>
            <c:dLbl>
              <c:idx val="4"/>
              <c:dLblPos val="ctr"/>
              <c:showLegendKey val="0"/>
              <c:showVal val="0"/>
              <c:showCatName val="0"/>
              <c:showSerName val="0"/>
              <c:showPercent val="1"/>
            </c:dLbl>
            <c:dLbl>
              <c:idx val="5"/>
              <c:dLblPos val="ctr"/>
              <c:showLegendKey val="0"/>
              <c:showVal val="0"/>
              <c:showCatName val="0"/>
              <c:showSerName val="0"/>
              <c:showPercent val="1"/>
            </c:dLbl>
            <c:dLblPos val="ctr"/>
            <c:showLegendKey val="0"/>
            <c:showVal val="0"/>
            <c:showCatName val="0"/>
            <c:showSerName val="0"/>
            <c:showPercent val="1"/>
            <c:showLeaderLines val="0"/>
          </c:dLbls>
          <c:cat>
            <c:strRef>
              <c:f>categories</c:f>
              <c:strCache>
                <c:ptCount val="6"/>
                <c:pt idx="0">
                  <c:v>Assistente sanitario</c:v>
                </c:pt>
                <c:pt idx="1">
                  <c:v>Dietista</c:v>
                </c:pt>
                <c:pt idx="2">
                  <c:v>Fisioterapista</c:v>
                </c:pt>
                <c:pt idx="3">
                  <c:v>Infermiere</c:v>
                </c:pt>
                <c:pt idx="4">
                  <c:v>Medico</c:v>
                </c:pt>
                <c:pt idx="5">
                  <c:v>Personale LILT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6"/>
                <c:pt idx="0">
                  <c:v>1</c:v>
                </c:pt>
                <c:pt idx="1">
                  <c:v/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numCache>
            </c:numRef>
          </c:val>
        </c:ser>
      </c:pie3DChart>
      <c:spPr>
        <a:solidFill>
          <a:srgbClr val="d9d9d9"/>
        </a:solidFill>
        <a:ln>
          <a:noFill/>
        </a:ln>
      </c:spPr>
    </c:plotArea>
    <c:legend>
      <c:legendPos val="b"/>
      <c:overlay val="0"/>
      <c:spPr>
        <a:noFill/>
        <a:ln>
          <a:noFill/>
        </a:ln>
      </c:spPr>
      <c:txPr>
        <a:bodyPr/>
        <a:lstStyle/>
        <a:p>
          <a:pPr>
            <a:defRPr b="0" sz="1100" spc="-1" strike="noStrike">
              <a:solidFill>
                <a:srgbClr val="595959"/>
              </a:solidFill>
              <a:latin typeface="Calibri"/>
            </a:defRPr>
          </a:pPr>
        </a:p>
      </c:txPr>
    </c:legend>
    <c:plotVisOnly val="1"/>
    <c:dispBlanksAs val="gap"/>
  </c:chart>
  <c:spPr>
    <a:noFill/>
    <a:ln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600" spc="-1" strike="noStrike">
                <a:solidFill>
                  <a:srgbClr val="44546a"/>
                </a:solidFill>
                <a:latin typeface="Calibri"/>
              </a:defRPr>
            </a:pPr>
            <a:r>
              <a:rPr b="1" sz="1600" spc="-1" strike="noStrike">
                <a:solidFill>
                  <a:srgbClr val="44546a"/>
                </a:solidFill>
                <a:latin typeface="Calibri"/>
              </a:rPr>
              <a:t>Genere partecipanti</a:t>
            </a:r>
          </a:p>
        </c:rich>
      </c:tx>
      <c:layout>
        <c:manualLayout>
          <c:xMode val="edge"/>
          <c:yMode val="edge"/>
          <c:x val="0.297874015748032"/>
          <c:y val="0.0279257046369658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spPr>
        <a:solidFill>
          <a:srgbClr val="d9d9d9"/>
        </a:solidFill>
        <a:ln>
          <a:noFill/>
        </a:ln>
      </c:spPr>
    </c:floor>
    <c:backWall>
      <c:spPr>
        <a:solidFill>
          <a:srgbClr val="d9d9d9"/>
        </a:solidFill>
        <a:ln>
          <a:noFill/>
        </a:ln>
      </c:spPr>
    </c:backWall>
    <c:plotArea>
      <c:pie3D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TABELLA 3 numero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</c:spPr>
          <c:explosion val="0"/>
          <c:dPt>
            <c:idx val="0"/>
            <c:spPr>
              <a:ln>
                <a:noFill/>
              </a:ln>
            </c:spPr>
          </c:dPt>
          <c:dPt>
            <c:idx val="1"/>
            <c:spPr>
              <a:ln>
                <a:noFill/>
              </a:ln>
            </c:spPr>
          </c:dPt>
          <c:dLbls>
            <c:numFmt formatCode="General" sourceLinked="1"/>
            <c:dLbl>
              <c:idx val="0"/>
              <c:dLblPos val="ctr"/>
              <c:showLegendKey val="0"/>
              <c:showVal val="0"/>
              <c:showCatName val="0"/>
              <c:showSerName val="0"/>
              <c:showPercent val="1"/>
            </c:dLbl>
            <c:dLbl>
              <c:idx val="1"/>
              <c:dLblPos val="ctr"/>
              <c:showLegendKey val="0"/>
              <c:showVal val="0"/>
              <c:showCatName val="0"/>
              <c:showSerName val="0"/>
              <c:showPercent val="1"/>
            </c:dLbl>
            <c:dLblPos val="ctr"/>
            <c:showLegendKey val="0"/>
            <c:showVal val="0"/>
            <c:showCatName val="0"/>
            <c:showSerName val="0"/>
            <c:showPercent val="1"/>
            <c:showLeaderLines val="0"/>
          </c:dLbls>
          <c:cat>
            <c:strRef>
              <c:f>categories</c:f>
              <c:strCache>
                <c:ptCount val="2"/>
                <c:pt idx="0">
                  <c:v>Uomini</c:v>
                </c:pt>
                <c:pt idx="1">
                  <c:v>Donne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1</c:v>
                </c:pt>
                <c:pt idx="1">
                  <c:v>27</c:v>
                </c:pt>
              </c:numCache>
            </c:numRef>
          </c:val>
        </c:ser>
      </c:pie3DChart>
      <c:spPr>
        <a:solidFill>
          <a:srgbClr val="d9d9d9"/>
        </a:solidFill>
        <a:ln>
          <a:noFill/>
        </a:ln>
      </c:spPr>
    </c:plotArea>
    <c:legend>
      <c:legendPos val="b"/>
      <c:overlay val="0"/>
      <c:spPr>
        <a:noFill/>
        <a:ln>
          <a:noFill/>
        </a:ln>
      </c:spPr>
      <c:txPr>
        <a:bodyPr/>
        <a:lstStyle/>
        <a:p>
          <a:pPr>
            <a:defRPr b="0" sz="1100" spc="-1" strike="noStrike">
              <a:solidFill>
                <a:srgbClr val="44546a"/>
              </a:solidFill>
              <a:latin typeface="Calibri"/>
            </a:defRPr>
          </a:pPr>
        </a:p>
      </c:txPr>
    </c:legend>
    <c:plotVisOnly val="1"/>
    <c:dispBlanksAs val="gap"/>
  </c:chart>
  <c:spPr>
    <a:noFill/>
    <a:ln>
      <a:noFill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600" spc="-1" strike="noStrike">
                <a:solidFill>
                  <a:srgbClr val="595959"/>
                </a:solidFill>
                <a:latin typeface="Calibri"/>
              </a:defRPr>
            </a:pPr>
            <a:r>
              <a:rPr b="1" sz="1600" spc="-1" strike="noStrike">
                <a:solidFill>
                  <a:srgbClr val="595959"/>
                </a:solidFill>
                <a:latin typeface="Calibri"/>
              </a:rPr>
              <a:t>Organizzazione di appartenza dei partecipanti</a:t>
            </a: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spPr>
        <a:solidFill>
          <a:srgbClr val="d9d9d9"/>
        </a:solidFill>
        <a:ln>
          <a:noFill/>
        </a:ln>
      </c:spPr>
    </c:floor>
    <c:backWall>
      <c:spPr>
        <a:solidFill>
          <a:srgbClr val="d9d9d9"/>
        </a:solidFill>
        <a:ln>
          <a:noFill/>
        </a:ln>
      </c:spPr>
    </c:backWall>
    <c:plotArea>
      <c:pie3D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TABELLA 2 numero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</c:spPr>
          <c:explosion val="0"/>
          <c:dPt>
            <c:idx val="0"/>
            <c:spPr>
              <a:solidFill>
                <a:srgbClr val="4472c4"/>
              </a:solidFill>
              <a:ln w="25560">
                <a:solidFill>
                  <a:srgbClr val="ffffff"/>
                </a:solidFill>
                <a:round/>
              </a:ln>
            </c:spPr>
          </c:dPt>
          <c:dPt>
            <c:idx val="1"/>
            <c:spPr>
              <a:solidFill>
                <a:srgbClr val="ed7d31"/>
              </a:solidFill>
              <a:ln w="25560">
                <a:solidFill>
                  <a:srgbClr val="ffffff"/>
                </a:solidFill>
                <a:round/>
              </a:ln>
            </c:spPr>
          </c:dPt>
          <c:dLbls>
            <c:numFmt formatCode="General" sourceLinked="1"/>
            <c:dLbl>
              <c:idx val="0"/>
              <c:dLblPos val="ctr"/>
              <c:showLegendKey val="0"/>
              <c:showVal val="0"/>
              <c:showCatName val="0"/>
              <c:showSerName val="0"/>
              <c:showPercent val="1"/>
            </c:dLbl>
            <c:dLbl>
              <c:idx val="1"/>
              <c:dLblPos val="ctr"/>
              <c:showLegendKey val="0"/>
              <c:showVal val="0"/>
              <c:showCatName val="0"/>
              <c:showSerName val="0"/>
              <c:showPercent val="1"/>
            </c:dLbl>
            <c:dLblPos val="ctr"/>
            <c:showLegendKey val="0"/>
            <c:showVal val="0"/>
            <c:showCatName val="0"/>
            <c:showSerName val="0"/>
            <c:showPercent val="1"/>
            <c:showLeaderLines val="0"/>
          </c:dLbls>
          <c:cat>
            <c:strRef>
              <c:f>categories</c:f>
              <c:strCache>
                <c:ptCount val="2"/>
                <c:pt idx="0">
                  <c:v>Personale sanitario Ospedale</c:v>
                </c:pt>
                <c:pt idx="1">
                  <c:v>Personale LILT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24</c:v>
                </c:pt>
                <c:pt idx="1">
                  <c:v>4</c:v>
                </c:pt>
              </c:numCache>
            </c:numRef>
          </c:val>
        </c:ser>
      </c:pie3DChart>
      <c:spPr>
        <a:solidFill>
          <a:srgbClr val="d9d9d9"/>
        </a:solidFill>
        <a:ln>
          <a:noFill/>
        </a:ln>
      </c:spPr>
    </c:plotArea>
    <c:legend>
      <c:legendPos val="b"/>
      <c:overlay val="0"/>
      <c:spPr>
        <a:noFill/>
        <a:ln>
          <a:noFill/>
        </a:ln>
      </c:spPr>
      <c:txPr>
        <a:bodyPr/>
        <a:lstStyle/>
        <a:p>
          <a:pPr>
            <a:defRPr b="0" sz="1100" spc="-1" strike="noStrike">
              <a:solidFill>
                <a:srgbClr val="595959"/>
              </a:solidFill>
              <a:latin typeface="Calibri"/>
            </a:defRPr>
          </a:pPr>
        </a:p>
      </c:txPr>
    </c:legend>
    <c:plotVisOnly val="1"/>
    <c:dispBlanksAs val="gap"/>
  </c:chart>
  <c:spPr>
    <a:noFill/>
    <a:ln>
      <a:noFill/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600" spc="-1" strike="noStrike">
                <a:solidFill>
                  <a:srgbClr val="595959"/>
                </a:solidFill>
                <a:latin typeface="Calibri"/>
              </a:defRPr>
            </a:pPr>
            <a:r>
              <a:rPr b="1" sz="1600" spc="-1" strike="noStrike">
                <a:solidFill>
                  <a:srgbClr val="595959"/>
                </a:solidFill>
                <a:latin typeface="Calibri"/>
              </a:rPr>
              <a:t>Genere relatori</a:t>
            </a: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spPr>
        <a:solidFill>
          <a:srgbClr val="d9d9d9"/>
        </a:solidFill>
        <a:ln>
          <a:noFill/>
        </a:ln>
      </c:spPr>
    </c:floor>
    <c:backWall>
      <c:spPr>
        <a:solidFill>
          <a:srgbClr val="d9d9d9"/>
        </a:solidFill>
        <a:ln>
          <a:noFill/>
        </a:ln>
      </c:spPr>
    </c:backWall>
    <c:plotArea>
      <c:pie3D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TABELLA 4 Numero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</c:spPr>
          <c:explosion val="0"/>
          <c:dPt>
            <c:idx val="0"/>
            <c:spPr>
              <a:solidFill>
                <a:srgbClr val="4472c4"/>
              </a:solidFill>
              <a:ln w="25560">
                <a:solidFill>
                  <a:srgbClr val="ffffff"/>
                </a:solidFill>
                <a:round/>
              </a:ln>
            </c:spPr>
          </c:dPt>
          <c:dPt>
            <c:idx val="1"/>
            <c:spPr>
              <a:solidFill>
                <a:srgbClr val="ed7d31"/>
              </a:solidFill>
              <a:ln w="25560">
                <a:solidFill>
                  <a:srgbClr val="ffffff"/>
                </a:solidFill>
                <a:round/>
              </a:ln>
            </c:spPr>
          </c:dPt>
          <c:dLbls>
            <c:numFmt formatCode="General" sourceLinked="1"/>
            <c:dLbl>
              <c:idx val="0"/>
              <c:dLblPos val="ctr"/>
              <c:showLegendKey val="0"/>
              <c:showVal val="0"/>
              <c:showCatName val="0"/>
              <c:showSerName val="0"/>
              <c:showPercent val="1"/>
            </c:dLbl>
            <c:dLbl>
              <c:idx val="1"/>
              <c:dLblPos val="ctr"/>
              <c:showLegendKey val="0"/>
              <c:showVal val="0"/>
              <c:showCatName val="0"/>
              <c:showSerName val="0"/>
              <c:showPercent val="1"/>
            </c:dLbl>
            <c:dLblPos val="ctr"/>
            <c:showLegendKey val="0"/>
            <c:showVal val="0"/>
            <c:showCatName val="0"/>
            <c:showSerName val="0"/>
            <c:showPercent val="1"/>
            <c:showLeaderLines val="0"/>
          </c:dLbls>
          <c:cat>
            <c:strRef>
              <c:f>categories</c:f>
              <c:strCache>
                <c:ptCount val="2"/>
                <c:pt idx="0">
                  <c:v>Donne</c:v>
                </c:pt>
                <c:pt idx="1">
                  <c:v>Uomini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4</c:v>
                </c:pt>
                <c:pt idx="1">
                  <c:v>3</c:v>
                </c:pt>
              </c:numCache>
            </c:numRef>
          </c:val>
        </c:ser>
      </c:pie3DChart>
      <c:spPr>
        <a:solidFill>
          <a:srgbClr val="d9d9d9"/>
        </a:solidFill>
        <a:ln>
          <a:noFill/>
        </a:ln>
      </c:spPr>
    </c:plotArea>
    <c:legend>
      <c:legendPos val="b"/>
      <c:overlay val="0"/>
      <c:spPr>
        <a:noFill/>
        <a:ln>
          <a:noFill/>
        </a:ln>
      </c:spPr>
      <c:txPr>
        <a:bodyPr/>
        <a:lstStyle/>
        <a:p>
          <a:pPr>
            <a:defRPr b="0" sz="1100" spc="-1" strike="noStrike">
              <a:solidFill>
                <a:srgbClr val="595959"/>
              </a:solidFill>
              <a:latin typeface="Calibri"/>
            </a:defRPr>
          </a:pPr>
        </a:p>
      </c:txPr>
    </c:legend>
    <c:plotVisOnly val="1"/>
    <c:dispBlanksAs val="gap"/>
  </c:chart>
  <c:spPr>
    <a:noFill/>
    <a:ln>
      <a:noFill/>
    </a:ln>
  </c:spPr>
</c:chartSpace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90000"/>
              </a:lnSpc>
            </a:pPr>
            <a:r>
              <a:rPr b="0" lang="it-IT" sz="6000" spc="-1" strike="noStrike">
                <a:solidFill>
                  <a:srgbClr val="000000"/>
                </a:solidFill>
                <a:latin typeface="Calibri Light"/>
              </a:rPr>
              <a:t>Fare clic per modificare lo stile del titolo</a:t>
            </a:r>
            <a:endParaRPr b="0" lang="it-IT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3E303D3E-CA96-4BA4-9320-C1ADF2782DE3}" type="datetime">
              <a:rPr b="0" lang="it-IT" sz="1200" spc="-1" strike="noStrike">
                <a:solidFill>
                  <a:srgbClr val="8b8b8b"/>
                </a:solidFill>
                <a:latin typeface="Calibri"/>
              </a:rPr>
              <a:t>15/04/20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it-IT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96BDF52F-378D-46D5-840A-6BF46C324EA7}" type="slidenum">
              <a:rPr b="0" lang="it-IT" sz="1200" spc="-1" strike="noStrike">
                <a:solidFill>
                  <a:srgbClr val="8b8b8b"/>
                </a:solidFill>
                <a:latin typeface="Calibri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pc="-1" strike="noStrike">
                <a:solidFill>
                  <a:srgbClr val="000000"/>
                </a:solidFill>
                <a:latin typeface="Calibri"/>
              </a:rPr>
              <a:t>Fai clic per modificare il formato del testo della struttura</a:t>
            </a: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Secondo livello struttura</a:t>
            </a:r>
            <a:endParaRPr b="0" lang="it-IT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Terzo livello struttura</a:t>
            </a:r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Quarto livello struttura</a:t>
            </a:r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Quinto livello struttura</a:t>
            </a:r>
            <a:endParaRPr b="0" lang="it-IT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Sesto livello struttura</a:t>
            </a:r>
            <a:endParaRPr b="0" lang="it-IT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Settimo livello struttura</a:t>
            </a:r>
            <a:endParaRPr b="0" lang="it-IT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image" Target="../media/image6.png"/><Relationship Id="rId4" Type="http://schemas.openxmlformats.org/officeDocument/2006/relationships/chart" Target="../charts/chart1.xml"/><Relationship Id="rId5" Type="http://schemas.openxmlformats.org/officeDocument/2006/relationships/chart" Target="../charts/chart2.xml"/><Relationship Id="rId6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image" Target="../media/image9.png"/><Relationship Id="rId4" Type="http://schemas.openxmlformats.org/officeDocument/2006/relationships/chart" Target="../charts/chart3.xml"/><Relationship Id="rId5" Type="http://schemas.openxmlformats.org/officeDocument/2006/relationships/chart" Target="../charts/chart4.xml"/><Relationship Id="rId6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magine 3" descr=""/>
          <p:cNvPicPr/>
          <p:nvPr/>
        </p:nvPicPr>
        <p:blipFill>
          <a:blip r:embed="rId1"/>
          <a:stretch/>
        </p:blipFill>
        <p:spPr>
          <a:xfrm>
            <a:off x="8699400" y="177840"/>
            <a:ext cx="3380760" cy="2388960"/>
          </a:xfrm>
          <a:prstGeom prst="rect">
            <a:avLst/>
          </a:prstGeom>
          <a:ln>
            <a:noFill/>
          </a:ln>
        </p:spPr>
      </p:pic>
      <p:pic>
        <p:nvPicPr>
          <p:cNvPr id="42" name="Immagine 4" descr=""/>
          <p:cNvPicPr/>
          <p:nvPr/>
        </p:nvPicPr>
        <p:blipFill>
          <a:blip r:embed="rId2"/>
          <a:srcRect l="-4481" t="0" r="0" b="24805"/>
          <a:stretch/>
        </p:blipFill>
        <p:spPr>
          <a:xfrm>
            <a:off x="-546120" y="5288760"/>
            <a:ext cx="12737880" cy="1962360"/>
          </a:xfrm>
          <a:prstGeom prst="rect">
            <a:avLst/>
          </a:prstGeom>
          <a:ln>
            <a:noFill/>
          </a:ln>
        </p:spPr>
      </p:pic>
      <p:pic>
        <p:nvPicPr>
          <p:cNvPr id="43" name="Immagine 1" descr=""/>
          <p:cNvPicPr/>
          <p:nvPr/>
        </p:nvPicPr>
        <p:blipFill>
          <a:blip r:embed="rId3"/>
          <a:stretch/>
        </p:blipFill>
        <p:spPr>
          <a:xfrm rot="802800">
            <a:off x="4939200" y="505440"/>
            <a:ext cx="3389400" cy="4741920"/>
          </a:xfrm>
          <a:prstGeom prst="rect">
            <a:avLst/>
          </a:prstGeom>
          <a:ln>
            <a:noFill/>
          </a:ln>
        </p:spPr>
      </p:pic>
      <p:sp>
        <p:nvSpPr>
          <p:cNvPr id="44" name="CustomShape 1"/>
          <p:cNvSpPr/>
          <p:nvPr/>
        </p:nvSpPr>
        <p:spPr>
          <a:xfrm>
            <a:off x="0" y="1091520"/>
            <a:ext cx="4827240" cy="356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it-IT" sz="3600" spc="-1" strike="noStrike">
                <a:solidFill>
                  <a:srgbClr val="000000"/>
                </a:solidFill>
                <a:latin typeface="Calibri"/>
              </a:rPr>
              <a:t>Progetto CHOiCE </a:t>
            </a:r>
            <a:endParaRPr b="0" lang="it-IT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</a:rPr>
              <a:t>«Promozione dell’esercizio fisico finalizzato al miglioramento della qualità della vita e al recupero delle capacità salute-correlate nel paziente oncologico: </a:t>
            </a:r>
            <a:r>
              <a:rPr b="1" lang="it-IT" sz="2400" spc="-1" strike="noStrike">
                <a:solidFill>
                  <a:srgbClr val="000000"/>
                </a:solidFill>
                <a:latin typeface="Calibri"/>
              </a:rPr>
              <a:t>uno studio pilota randomizzato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</a:rPr>
              <a:t>»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45" name="CustomShape 2"/>
          <p:cNvSpPr/>
          <p:nvPr/>
        </p:nvSpPr>
        <p:spPr>
          <a:xfrm>
            <a:off x="8367120" y="3598560"/>
            <a:ext cx="3627720" cy="155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it-IT" sz="2400" spc="-1" strike="noStrike">
                <a:solidFill>
                  <a:srgbClr val="000000"/>
                </a:solidFill>
                <a:latin typeface="Calibri"/>
              </a:rPr>
              <a:t>Atti del Convegno </a:t>
            </a:r>
            <a:endParaRPr b="0" lang="it-IT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</a:rPr>
              <a:t>presso l’Ospedale di Biella</a:t>
            </a:r>
            <a:endParaRPr b="0" lang="it-IT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</a:rPr>
              <a:t>21.2.2020 </a:t>
            </a:r>
            <a:endParaRPr b="0" lang="it-IT" sz="24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magine 3" descr=""/>
          <p:cNvPicPr/>
          <p:nvPr/>
        </p:nvPicPr>
        <p:blipFill>
          <a:blip r:embed="rId1"/>
          <a:stretch/>
        </p:blipFill>
        <p:spPr>
          <a:xfrm>
            <a:off x="8699400" y="177840"/>
            <a:ext cx="3380760" cy="2388960"/>
          </a:xfrm>
          <a:prstGeom prst="rect">
            <a:avLst/>
          </a:prstGeom>
          <a:ln>
            <a:noFill/>
          </a:ln>
        </p:spPr>
      </p:pic>
      <p:pic>
        <p:nvPicPr>
          <p:cNvPr id="47" name="Immagine 4" descr=""/>
          <p:cNvPicPr/>
          <p:nvPr/>
        </p:nvPicPr>
        <p:blipFill>
          <a:blip r:embed="rId2"/>
          <a:srcRect l="-4481" t="0" r="0" b="24805"/>
          <a:stretch/>
        </p:blipFill>
        <p:spPr>
          <a:xfrm>
            <a:off x="-546120" y="5288760"/>
            <a:ext cx="12737880" cy="1962360"/>
          </a:xfrm>
          <a:prstGeom prst="rect">
            <a:avLst/>
          </a:prstGeom>
          <a:ln>
            <a:noFill/>
          </a:ln>
        </p:spPr>
      </p:pic>
      <p:pic>
        <p:nvPicPr>
          <p:cNvPr id="48" name="Immagine 1" descr=""/>
          <p:cNvPicPr/>
          <p:nvPr/>
        </p:nvPicPr>
        <p:blipFill>
          <a:blip r:embed="rId3"/>
          <a:stretch/>
        </p:blipFill>
        <p:spPr>
          <a:xfrm>
            <a:off x="9896040" y="2142360"/>
            <a:ext cx="2016360" cy="2821320"/>
          </a:xfrm>
          <a:prstGeom prst="rect">
            <a:avLst/>
          </a:prstGeom>
          <a:ln>
            <a:noFill/>
          </a:ln>
        </p:spPr>
      </p:pic>
      <p:sp>
        <p:nvSpPr>
          <p:cNvPr id="49" name="CustomShape 1"/>
          <p:cNvSpPr/>
          <p:nvPr/>
        </p:nvSpPr>
        <p:spPr>
          <a:xfrm>
            <a:off x="344160" y="194400"/>
            <a:ext cx="1105092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it-IT" sz="3200" spc="-1" strike="noStrike">
                <a:solidFill>
                  <a:srgbClr val="000000"/>
                </a:solidFill>
                <a:latin typeface="Calibri"/>
              </a:rPr>
              <a:t>Atti del Convegno CHOiCE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it-IT" sz="3200" spc="-1" strike="noStrike">
              <a:latin typeface="Arial"/>
            </a:endParaRPr>
          </a:p>
        </p:txBody>
      </p:sp>
      <p:sp>
        <p:nvSpPr>
          <p:cNvPr id="50" name="CustomShape 2"/>
          <p:cNvSpPr/>
          <p:nvPr/>
        </p:nvSpPr>
        <p:spPr>
          <a:xfrm>
            <a:off x="344160" y="910800"/>
            <a:ext cx="79146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2400" spc="-1" strike="noStrike" u="sng">
                <a:solidFill>
                  <a:srgbClr val="000000"/>
                </a:solidFill>
                <a:uFillTx/>
                <a:latin typeface="Calibri"/>
              </a:rPr>
              <a:t>Analisi quantitativa della partecipazione</a:t>
            </a:r>
            <a:endParaRPr b="0" lang="it-IT" sz="2400" spc="-1" strike="noStrike">
              <a:latin typeface="Arial"/>
            </a:endParaRPr>
          </a:p>
        </p:txBody>
      </p:sp>
      <p:graphicFrame>
        <p:nvGraphicFramePr>
          <p:cNvPr id="51" name="Grafico 12"/>
          <p:cNvGraphicFramePr/>
          <p:nvPr/>
        </p:nvGraphicFramePr>
        <p:xfrm>
          <a:off x="344160" y="2122920"/>
          <a:ext cx="4571640" cy="2756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2" name="Grafico 13"/>
          <p:cNvGraphicFramePr/>
          <p:nvPr/>
        </p:nvGraphicFramePr>
        <p:xfrm>
          <a:off x="5103720" y="2167200"/>
          <a:ext cx="4571640" cy="2771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magine 3" descr=""/>
          <p:cNvPicPr/>
          <p:nvPr/>
        </p:nvPicPr>
        <p:blipFill>
          <a:blip r:embed="rId1"/>
          <a:stretch/>
        </p:blipFill>
        <p:spPr>
          <a:xfrm>
            <a:off x="8699400" y="177840"/>
            <a:ext cx="3380760" cy="2388960"/>
          </a:xfrm>
          <a:prstGeom prst="rect">
            <a:avLst/>
          </a:prstGeom>
          <a:ln>
            <a:noFill/>
          </a:ln>
        </p:spPr>
      </p:pic>
      <p:pic>
        <p:nvPicPr>
          <p:cNvPr id="54" name="Immagine 4" descr=""/>
          <p:cNvPicPr/>
          <p:nvPr/>
        </p:nvPicPr>
        <p:blipFill>
          <a:blip r:embed="rId2"/>
          <a:srcRect l="-4481" t="0" r="0" b="24805"/>
          <a:stretch/>
        </p:blipFill>
        <p:spPr>
          <a:xfrm>
            <a:off x="-546120" y="5288760"/>
            <a:ext cx="12737880" cy="1962360"/>
          </a:xfrm>
          <a:prstGeom prst="rect">
            <a:avLst/>
          </a:prstGeom>
          <a:ln>
            <a:noFill/>
          </a:ln>
        </p:spPr>
      </p:pic>
      <p:pic>
        <p:nvPicPr>
          <p:cNvPr id="55" name="Immagine 1" descr=""/>
          <p:cNvPicPr/>
          <p:nvPr/>
        </p:nvPicPr>
        <p:blipFill>
          <a:blip r:embed="rId3"/>
          <a:stretch/>
        </p:blipFill>
        <p:spPr>
          <a:xfrm>
            <a:off x="9896040" y="2142360"/>
            <a:ext cx="2016360" cy="2821320"/>
          </a:xfrm>
          <a:prstGeom prst="rect">
            <a:avLst/>
          </a:prstGeom>
          <a:ln>
            <a:noFill/>
          </a:ln>
        </p:spPr>
      </p:pic>
      <p:sp>
        <p:nvSpPr>
          <p:cNvPr id="56" name="CustomShape 1"/>
          <p:cNvSpPr/>
          <p:nvPr/>
        </p:nvSpPr>
        <p:spPr>
          <a:xfrm>
            <a:off x="344160" y="194400"/>
            <a:ext cx="1105092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it-IT" sz="3200" spc="-1" strike="noStrike">
                <a:solidFill>
                  <a:srgbClr val="000000"/>
                </a:solidFill>
                <a:latin typeface="Calibri"/>
              </a:rPr>
              <a:t>Atti del Convegno CHOiCE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it-IT" sz="3200" spc="-1" strike="noStrike">
              <a:latin typeface="Arial"/>
            </a:endParaRPr>
          </a:p>
        </p:txBody>
      </p:sp>
      <p:sp>
        <p:nvSpPr>
          <p:cNvPr id="57" name="CustomShape 2"/>
          <p:cNvSpPr/>
          <p:nvPr/>
        </p:nvSpPr>
        <p:spPr>
          <a:xfrm>
            <a:off x="344160" y="910800"/>
            <a:ext cx="79146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2400" spc="-1" strike="noStrike" u="sng">
                <a:solidFill>
                  <a:srgbClr val="000000"/>
                </a:solidFill>
                <a:uFillTx/>
                <a:latin typeface="Calibri"/>
              </a:rPr>
              <a:t>Analisi quantitativa della partecipazione</a:t>
            </a:r>
            <a:endParaRPr b="0" lang="it-IT" sz="2400" spc="-1" strike="noStrike">
              <a:latin typeface="Arial"/>
            </a:endParaRPr>
          </a:p>
        </p:txBody>
      </p:sp>
      <p:graphicFrame>
        <p:nvGraphicFramePr>
          <p:cNvPr id="58" name="Grafico 8"/>
          <p:cNvGraphicFramePr/>
          <p:nvPr/>
        </p:nvGraphicFramePr>
        <p:xfrm>
          <a:off x="0" y="1874160"/>
          <a:ext cx="4686120" cy="2821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9" name="Grafico 9"/>
          <p:cNvGraphicFramePr/>
          <p:nvPr/>
        </p:nvGraphicFramePr>
        <p:xfrm>
          <a:off x="4606560" y="1965600"/>
          <a:ext cx="4571640" cy="2742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Immagine 3" descr=""/>
          <p:cNvPicPr/>
          <p:nvPr/>
        </p:nvPicPr>
        <p:blipFill>
          <a:blip r:embed="rId1"/>
          <a:stretch/>
        </p:blipFill>
        <p:spPr>
          <a:xfrm>
            <a:off x="8699400" y="177840"/>
            <a:ext cx="3380760" cy="2388960"/>
          </a:xfrm>
          <a:prstGeom prst="rect">
            <a:avLst/>
          </a:prstGeom>
          <a:ln>
            <a:noFill/>
          </a:ln>
        </p:spPr>
      </p:pic>
      <p:pic>
        <p:nvPicPr>
          <p:cNvPr id="61" name="Immagine 4" descr=""/>
          <p:cNvPicPr/>
          <p:nvPr/>
        </p:nvPicPr>
        <p:blipFill>
          <a:blip r:embed="rId2"/>
          <a:srcRect l="-4481" t="0" r="0" b="24805"/>
          <a:stretch/>
        </p:blipFill>
        <p:spPr>
          <a:xfrm>
            <a:off x="-546120" y="5288760"/>
            <a:ext cx="12737880" cy="1962360"/>
          </a:xfrm>
          <a:prstGeom prst="rect">
            <a:avLst/>
          </a:prstGeom>
          <a:ln>
            <a:noFill/>
          </a:ln>
        </p:spPr>
      </p:pic>
      <p:pic>
        <p:nvPicPr>
          <p:cNvPr id="62" name="Immagine 1" descr=""/>
          <p:cNvPicPr/>
          <p:nvPr/>
        </p:nvPicPr>
        <p:blipFill>
          <a:blip r:embed="rId3"/>
          <a:stretch/>
        </p:blipFill>
        <p:spPr>
          <a:xfrm>
            <a:off x="869040" y="1213200"/>
            <a:ext cx="2522880" cy="3529440"/>
          </a:xfrm>
          <a:prstGeom prst="rect">
            <a:avLst/>
          </a:prstGeom>
          <a:ln>
            <a:noFill/>
          </a:ln>
        </p:spPr>
      </p:pic>
      <p:sp>
        <p:nvSpPr>
          <p:cNvPr id="63" name="CustomShape 1"/>
          <p:cNvSpPr/>
          <p:nvPr/>
        </p:nvSpPr>
        <p:spPr>
          <a:xfrm>
            <a:off x="509040" y="4509360"/>
            <a:ext cx="10941840" cy="149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1" i="1" lang="it-IT" sz="3200" spc="-1" strike="noStrike">
                <a:solidFill>
                  <a:srgbClr val="000000"/>
                </a:solidFill>
                <a:latin typeface="Calibri"/>
              </a:rPr>
              <a:t>A cura dott.ssa Ylenia Sacco</a:t>
            </a:r>
            <a:endParaRPr b="0" lang="it-IT" sz="32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i="1" lang="it-IT" sz="2800" spc="-1" strike="noStrike">
                <a:solidFill>
                  <a:srgbClr val="000000"/>
                </a:solidFill>
                <a:latin typeface="Calibri"/>
              </a:rPr>
              <a:t>saccoyl@gmail.com</a:t>
            </a:r>
            <a:endParaRPr b="0" lang="it-IT" sz="2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it-IT" sz="32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it-IT" sz="3200" spc="-1" strike="noStrike">
              <a:latin typeface="Arial"/>
            </a:endParaRPr>
          </a:p>
        </p:txBody>
      </p:sp>
      <p:sp>
        <p:nvSpPr>
          <p:cNvPr id="64" name="CustomShape 2"/>
          <p:cNvSpPr/>
          <p:nvPr/>
        </p:nvSpPr>
        <p:spPr>
          <a:xfrm>
            <a:off x="-729000" y="2614680"/>
            <a:ext cx="10941840" cy="112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1" lang="it-IT" sz="3600" spc="-1" strike="noStrike">
                <a:solidFill>
                  <a:srgbClr val="000000"/>
                </a:solidFill>
                <a:latin typeface="Calibri"/>
              </a:rPr>
              <a:t>GRAZIE PER L’ATTENZIONE!</a:t>
            </a:r>
            <a:endParaRPr b="0" lang="it-IT" sz="36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it-IT" sz="32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it-IT" sz="3200" spc="-1" strike="noStrike"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73090</TotalTime>
  <Application>LibreOffice/6.0.3.2$Linux_X86_64 LibreOffice_project/00m0$Build-2</Application>
  <Words>93</Words>
  <Paragraphs>30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2019-03-01T12:08:46Z</dcterms:created>
  <dc:creator>elisabetta gazzola</dc:creator>
  <dc:description/>
  <dc:language>it-IT</dc:language>
  <cp:lastModifiedBy>Ylenia Sacco</cp:lastModifiedBy>
  <cp:lastPrinted>2019-02-18T13:14:11Z</cp:lastPrinted>
  <dcterms:modified xsi:type="dcterms:W3CDTF">2020-04-14T14:26:54Z</dcterms:modified>
  <cp:revision>410</cp:revision>
  <dc:subject/>
  <dc:title>GUIDA ALLA LETTURA DEL PIANO CAMPAGNA 5X1000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4</vt:i4>
  </property>
</Properties>
</file>