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CFFDE6"/>
    <a:srgbClr val="FFCC00"/>
    <a:srgbClr val="A5C7FD"/>
    <a:srgbClr val="BAF6FE"/>
    <a:srgbClr val="FFD5FE"/>
    <a:srgbClr val="9BFDBC"/>
    <a:srgbClr val="9BF1FD"/>
    <a:srgbClr val="C02B5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6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5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19002-5863-8144-B196-650B581F3D83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54DA7-06EE-1447-8503-3655245217B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974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45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2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96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48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15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63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03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2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54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67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45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8965E-32C3-4726-BE53-A662328A1CC5}" type="datetimeFigureOut">
              <a:rPr lang="it-IT" smtClean="0"/>
              <a:pPr/>
              <a:t>14/04/2020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9FAA-6554-45A8-8860-38EC12D0810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12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02786">
            <a:off x="4939173" y="505651"/>
            <a:ext cx="3389833" cy="474242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A8E727CD-C079-4369-9F5E-5D1192ADD9B8}"/>
              </a:ext>
            </a:extLst>
          </p:cNvPr>
          <p:cNvSpPr txBox="1"/>
          <p:nvPr/>
        </p:nvSpPr>
        <p:spPr>
          <a:xfrm>
            <a:off x="0" y="1091380"/>
            <a:ext cx="48276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Progetto </a:t>
            </a:r>
            <a:r>
              <a:rPr lang="it-IT" sz="3600" b="1" dirty="0" err="1"/>
              <a:t>CHOiCE</a:t>
            </a:r>
            <a:r>
              <a:rPr lang="it-IT" sz="3600" b="1" dirty="0"/>
              <a:t> </a:t>
            </a:r>
          </a:p>
          <a:p>
            <a:pPr algn="ctr"/>
            <a:r>
              <a:rPr lang="it-IT" sz="2400" dirty="0"/>
              <a:t>«Promozione dell’esercizio fisico finalizzato al miglioramento della qualità della vita e al recupero delle capacità salute-correlate nel paziente oncologico: </a:t>
            </a:r>
            <a:r>
              <a:rPr lang="it-IT" sz="2400" b="1" dirty="0"/>
              <a:t>uno studio pilota randomizzato</a:t>
            </a:r>
            <a:r>
              <a:rPr lang="it-IT" sz="2400" dirty="0"/>
              <a:t>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8367252" y="3598606"/>
            <a:ext cx="3628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Atti del Convegno </a:t>
            </a:r>
          </a:p>
          <a:p>
            <a:pPr algn="ctr"/>
            <a:r>
              <a:rPr lang="it-IT" sz="2400" dirty="0"/>
              <a:t>presso l’Ospedale di Biella</a:t>
            </a:r>
          </a:p>
          <a:p>
            <a:pPr algn="ctr"/>
            <a:r>
              <a:rPr lang="it-IT" sz="2400" dirty="0"/>
              <a:t>21.2.2020 </a:t>
            </a:r>
          </a:p>
        </p:txBody>
      </p:sp>
    </p:spTree>
    <p:extLst>
      <p:ext uri="{BB962C8B-B14F-4D97-AF65-F5344CB8AC3E}">
        <p14:creationId xmlns:p14="http://schemas.microsoft.com/office/powerpoint/2010/main" val="70869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344129" y="1042235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318F56-474B-4411-9ED1-C4012AD8A8C3}"/>
              </a:ext>
            </a:extLst>
          </p:cNvPr>
          <p:cNvSpPr txBox="1"/>
          <p:nvPr/>
        </p:nvSpPr>
        <p:spPr>
          <a:xfrm>
            <a:off x="279120" y="2967335"/>
            <a:ext cx="2369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DOMANDA 1.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860095" y="1894695"/>
            <a:ext cx="6317373" cy="34163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/>
              <a:t>La presa in carico multidisciplinare del paziente oncologico rappresenta una sfida attuale e fortemente necessaria. </a:t>
            </a:r>
          </a:p>
          <a:p>
            <a:pPr algn="just"/>
            <a:endParaRPr lang="it-IT" sz="2400" i="1" dirty="0"/>
          </a:p>
          <a:p>
            <a:pPr algn="just"/>
            <a:r>
              <a:rPr lang="it-IT" sz="2400" i="1" dirty="0"/>
              <a:t>Quali considera essere gli aspetti più importanti da integrare in un contesto multidisciplinare? </a:t>
            </a:r>
          </a:p>
          <a:p>
            <a:pPr algn="just"/>
            <a:endParaRPr lang="it-IT" sz="2400" i="1" dirty="0"/>
          </a:p>
          <a:p>
            <a:pPr algn="just"/>
            <a:r>
              <a:rPr lang="it-IT" sz="2400" i="1" dirty="0"/>
              <a:t>Quale pensa essere la modalità più appropriata per condividere un percorso integrato efficace?</a:t>
            </a:r>
          </a:p>
        </p:txBody>
      </p:sp>
    </p:spTree>
    <p:extLst>
      <p:ext uri="{BB962C8B-B14F-4D97-AF65-F5344CB8AC3E}">
        <p14:creationId xmlns:p14="http://schemas.microsoft.com/office/powerpoint/2010/main" val="382206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344129" y="1042235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318F56-474B-4411-9ED1-C4012AD8A8C3}"/>
              </a:ext>
            </a:extLst>
          </p:cNvPr>
          <p:cNvSpPr txBox="1"/>
          <p:nvPr/>
        </p:nvSpPr>
        <p:spPr>
          <a:xfrm>
            <a:off x="279120" y="2967335"/>
            <a:ext cx="1942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RISPOSTE alla DOMANDA 1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860095" y="1894695"/>
            <a:ext cx="6317373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i="1" dirty="0" err="1"/>
              <a:t>Main</a:t>
            </a:r>
            <a:r>
              <a:rPr lang="it-IT" sz="1600" b="1" i="1" dirty="0"/>
              <a:t> </a:t>
            </a:r>
            <a:r>
              <a:rPr lang="it-IT" sz="1600" b="1" i="1" dirty="0" err="1"/>
              <a:t>Topic</a:t>
            </a:r>
            <a:r>
              <a:rPr lang="it-IT" sz="1600" b="1" i="1" dirty="0"/>
              <a:t> 1. </a:t>
            </a:r>
            <a:r>
              <a:rPr lang="it-IT" sz="1600" i="1" dirty="0"/>
              <a:t>Con un approccio di tipo multidisciplinare il paziente è supportato in tutti gli aspetti che possono contribuire al raggiungimento di uno stile di vita sano ed equilibrato e, dunque, una qualità della vita ottimale. Questo percorso è possibile grazie alla considerazione delle necessità e caratteristiche peculiari del singolo paziente, a partire dalle quali l’intervento viene progettato e personalizzato.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125253C-25FD-41C9-99B3-5647E1DA3728}"/>
              </a:ext>
            </a:extLst>
          </p:cNvPr>
          <p:cNvSpPr txBox="1"/>
          <p:nvPr/>
        </p:nvSpPr>
        <p:spPr>
          <a:xfrm>
            <a:off x="2860094" y="3666812"/>
            <a:ext cx="6317373" cy="1323439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i="1" dirty="0" err="1"/>
              <a:t>Main</a:t>
            </a:r>
            <a:r>
              <a:rPr lang="it-IT" sz="1600" b="1" i="1" dirty="0"/>
              <a:t> </a:t>
            </a:r>
            <a:r>
              <a:rPr lang="it-IT" sz="1600" b="1" i="1" dirty="0" err="1"/>
              <a:t>Topic</a:t>
            </a:r>
            <a:r>
              <a:rPr lang="it-IT" sz="1600" b="1" i="1" dirty="0"/>
              <a:t> 2. </a:t>
            </a:r>
            <a:r>
              <a:rPr lang="it-IT" sz="1600" i="1" dirty="0"/>
              <a:t>Gli aspetti importanti nel contesto multidisciplinare sono la creazione di una rete integrata di professionisti che possano sostenere a tutto tondo il paziente sia in campo prettamente clinico, che alimentare, psicologico e fisico. Questa gestione è sostenuta da una modalità di comunicazione circolare.</a:t>
            </a:r>
          </a:p>
        </p:txBody>
      </p:sp>
    </p:spTree>
    <p:extLst>
      <p:ext uri="{BB962C8B-B14F-4D97-AF65-F5344CB8AC3E}">
        <p14:creationId xmlns:p14="http://schemas.microsoft.com/office/powerpoint/2010/main" val="43807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344129" y="666860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318F56-474B-4411-9ED1-C4012AD8A8C3}"/>
              </a:ext>
            </a:extLst>
          </p:cNvPr>
          <p:cNvSpPr txBox="1"/>
          <p:nvPr/>
        </p:nvSpPr>
        <p:spPr>
          <a:xfrm>
            <a:off x="127819" y="2967335"/>
            <a:ext cx="1769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Commenti  tratti dai questionari</a:t>
            </a:r>
          </a:p>
          <a:p>
            <a:r>
              <a:rPr lang="it-IT" sz="2400" dirty="0"/>
              <a:t>(domanda 1)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156788" y="1372386"/>
            <a:ext cx="2990099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1. Nella creazione della comunicazione tra gli specialisti, si auspica un ideale accesso alla cartella clinica integrata, con successiva discussione dei casi. (Gabriella, Infermiera)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125253C-25FD-41C9-99B3-5647E1DA3728}"/>
              </a:ext>
            </a:extLst>
          </p:cNvPr>
          <p:cNvSpPr txBox="1"/>
          <p:nvPr/>
        </p:nvSpPr>
        <p:spPr>
          <a:xfrm>
            <a:off x="5553591" y="992733"/>
            <a:ext cx="2547648" cy="1323439"/>
          </a:xfrm>
          <a:prstGeom prst="rect">
            <a:avLst/>
          </a:prstGeom>
          <a:solidFill>
            <a:srgbClr val="BAF6FE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2. Un metodo suggerito per la gestione integrata delle informazioni è l’utilizzo del sistema informatico MPI. (Elena, Medico)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249BDD3-42F7-4FCD-91F4-020E4008031E}"/>
              </a:ext>
            </a:extLst>
          </p:cNvPr>
          <p:cNvSpPr txBox="1"/>
          <p:nvPr/>
        </p:nvSpPr>
        <p:spPr>
          <a:xfrm>
            <a:off x="2156788" y="3185907"/>
            <a:ext cx="3293806" cy="2308324"/>
          </a:xfrm>
          <a:prstGeom prst="rect">
            <a:avLst/>
          </a:prstGeom>
          <a:solidFill>
            <a:srgbClr val="9BFDBC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3. Nel considerare modalità appropriate per condividere un percorso efficace e integrato sono stati suggeriti l’avvio di workshop psico-educazionali, l’attivazione di ambulatori delle rete oncologica, l’istituzione di uno sportello informativo. </a:t>
            </a:r>
          </a:p>
          <a:p>
            <a:pPr algn="just"/>
            <a:r>
              <a:rPr lang="it-IT" sz="1600" i="1" dirty="0"/>
              <a:t>(Paola, Medico)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7121C32-47BE-4EF9-8B41-E1110CF2A287}"/>
              </a:ext>
            </a:extLst>
          </p:cNvPr>
          <p:cNvSpPr txBox="1"/>
          <p:nvPr/>
        </p:nvSpPr>
        <p:spPr>
          <a:xfrm>
            <a:off x="5984252" y="2423092"/>
            <a:ext cx="3608063" cy="1815882"/>
          </a:xfrm>
          <a:prstGeom prst="rect">
            <a:avLst/>
          </a:prstGeom>
          <a:solidFill>
            <a:srgbClr val="FFD5FE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4. Forse occorrerebbe sottolineare e promuovere un'attività fatta "insieme", in modo da incrementare le relazioni sociali e la condivisione delle proprie storie personali. Per avere un beneficio come da un gruppo di auto-aiuto (Monica, Fisioterapista)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DF7EE05-9236-4F28-AA37-74F76B1E89F5}"/>
              </a:ext>
            </a:extLst>
          </p:cNvPr>
          <p:cNvSpPr txBox="1"/>
          <p:nvPr/>
        </p:nvSpPr>
        <p:spPr>
          <a:xfrm>
            <a:off x="5621896" y="4340069"/>
            <a:ext cx="4135857" cy="1323439"/>
          </a:xfrm>
          <a:prstGeom prst="rect">
            <a:avLst/>
          </a:prstGeom>
          <a:solidFill>
            <a:srgbClr val="A5C7FD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5. Maggiore coinvolgimento della figura del fisioterapista e del fisiatra, in modo da sfruttarne le conoscenze in ambito riabilitativo e comunicativo. (Alessandra, Simonetta, Alessia, Lorena e Paola, Fisioterapiste)</a:t>
            </a:r>
          </a:p>
        </p:txBody>
      </p:sp>
    </p:spTree>
    <p:extLst>
      <p:ext uri="{BB962C8B-B14F-4D97-AF65-F5344CB8AC3E}">
        <p14:creationId xmlns:p14="http://schemas.microsoft.com/office/powerpoint/2010/main" val="316072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344129" y="1042235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318F56-474B-4411-9ED1-C4012AD8A8C3}"/>
              </a:ext>
            </a:extLst>
          </p:cNvPr>
          <p:cNvSpPr txBox="1"/>
          <p:nvPr/>
        </p:nvSpPr>
        <p:spPr>
          <a:xfrm>
            <a:off x="279120" y="2967335"/>
            <a:ext cx="2369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DOMANDA 2.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830598" y="2274838"/>
            <a:ext cx="6317373" cy="230832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/>
              <a:t>Alla luce delle conoscenze acquisite nel Convegno e in base alla Sua esperienza professionale, quanto ritiene auspicabile l'inserimento della pratica di Esercizio Fisico Adattato (EFA) nei percorsi di cura e riabilitazione del paziente oncologico o affetto da patologie croniche?</a:t>
            </a:r>
          </a:p>
        </p:txBody>
      </p:sp>
    </p:spTree>
    <p:extLst>
      <p:ext uri="{BB962C8B-B14F-4D97-AF65-F5344CB8AC3E}">
        <p14:creationId xmlns:p14="http://schemas.microsoft.com/office/powerpoint/2010/main" val="378498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344129" y="1042235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860095" y="1894695"/>
            <a:ext cx="6317373" cy="1323439"/>
          </a:xfrm>
          <a:prstGeom prst="rect">
            <a:avLst/>
          </a:prstGeom>
          <a:solidFill>
            <a:srgbClr val="CFFDE6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i="1" dirty="0" err="1"/>
              <a:t>Main</a:t>
            </a:r>
            <a:r>
              <a:rPr lang="it-IT" sz="1600" b="1" i="1" dirty="0"/>
              <a:t> </a:t>
            </a:r>
            <a:r>
              <a:rPr lang="it-IT" sz="1600" b="1" i="1" dirty="0" err="1"/>
              <a:t>Topic</a:t>
            </a:r>
            <a:r>
              <a:rPr lang="it-IT" sz="1600" b="1" i="1" dirty="0"/>
              <a:t> 1. </a:t>
            </a:r>
            <a:r>
              <a:rPr lang="it-IT" sz="1600" i="1" dirty="0"/>
              <a:t>L’EFA è stato considerato come attività cardine nel raggiungimento del benessere psico-fisico e di un livello ottimale di qualità di vita. Per questo motivo, si auspica un suo inserimento non solo nell’ambito di cura e prevenzione terziaria, ma anche della prevenzione primaria e di promozione di corretti stili di vita.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125253C-25FD-41C9-99B3-5647E1DA3728}"/>
              </a:ext>
            </a:extLst>
          </p:cNvPr>
          <p:cNvSpPr txBox="1"/>
          <p:nvPr/>
        </p:nvSpPr>
        <p:spPr>
          <a:xfrm>
            <a:off x="2860094" y="3666812"/>
            <a:ext cx="6317373" cy="1077218"/>
          </a:xfrm>
          <a:prstGeom prst="rect">
            <a:avLst/>
          </a:prstGeom>
          <a:solidFill>
            <a:srgbClr val="00FFCC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i="1" dirty="0" err="1"/>
              <a:t>Main</a:t>
            </a:r>
            <a:r>
              <a:rPr lang="it-IT" sz="1600" b="1" i="1" dirty="0"/>
              <a:t> </a:t>
            </a:r>
            <a:r>
              <a:rPr lang="it-IT" sz="1600" b="1" i="1" dirty="0" err="1"/>
              <a:t>Topic</a:t>
            </a:r>
            <a:r>
              <a:rPr lang="it-IT" sz="1600" b="1" i="1" dirty="0"/>
              <a:t> 2. </a:t>
            </a:r>
            <a:r>
              <a:rPr lang="it-IT" sz="1600" i="1" dirty="0"/>
              <a:t>Considerati i possibili e provati benefici della pratica dell’esercizio fisico adattato, è stato suggerito un allargamento degli ambiti di applicazione, non da circoscrivere, cioè,  soltanto all’oncologia e alle malattie croniche.</a:t>
            </a:r>
            <a:endParaRPr lang="it-IT" sz="16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08F552-DA87-430C-B379-ADFBE4B8F926}"/>
              </a:ext>
            </a:extLst>
          </p:cNvPr>
          <p:cNvSpPr txBox="1"/>
          <p:nvPr/>
        </p:nvSpPr>
        <p:spPr>
          <a:xfrm>
            <a:off x="279120" y="2967335"/>
            <a:ext cx="1942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RISPOSTE alla DOMANDA 2</a:t>
            </a:r>
          </a:p>
        </p:txBody>
      </p:sp>
    </p:spTree>
    <p:extLst>
      <p:ext uri="{BB962C8B-B14F-4D97-AF65-F5344CB8AC3E}">
        <p14:creationId xmlns:p14="http://schemas.microsoft.com/office/powerpoint/2010/main" val="148811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6022" y="2142447"/>
            <a:ext cx="2016858" cy="282161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344129" y="194286"/>
            <a:ext cx="11051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Atti del Convegno </a:t>
            </a:r>
            <a:r>
              <a:rPr lang="it-IT" sz="3200" b="1" dirty="0" err="1"/>
              <a:t>CHOiCE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303C1-1252-4317-B472-59CAC59C955E}"/>
              </a:ext>
            </a:extLst>
          </p:cNvPr>
          <p:cNvSpPr txBox="1"/>
          <p:nvPr/>
        </p:nvSpPr>
        <p:spPr>
          <a:xfrm>
            <a:off x="226142" y="674166"/>
            <a:ext cx="791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Analisi questionari di apprendimento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318F56-474B-4411-9ED1-C4012AD8A8C3}"/>
              </a:ext>
            </a:extLst>
          </p:cNvPr>
          <p:cNvSpPr txBox="1"/>
          <p:nvPr/>
        </p:nvSpPr>
        <p:spPr>
          <a:xfrm>
            <a:off x="127819" y="2967335"/>
            <a:ext cx="1769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Commenti  tratti dai questionari</a:t>
            </a:r>
          </a:p>
          <a:p>
            <a:r>
              <a:rPr lang="it-IT" sz="2400" dirty="0"/>
              <a:t>(domanda 2)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A650D8-8F37-4D7B-BD6A-48A9BBE3C89C}"/>
              </a:ext>
            </a:extLst>
          </p:cNvPr>
          <p:cNvSpPr txBox="1"/>
          <p:nvPr/>
        </p:nvSpPr>
        <p:spPr>
          <a:xfrm>
            <a:off x="2104200" y="1460705"/>
            <a:ext cx="2990099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1. Importanza di considerare il paziente come singolo e, dunque, andare verso la personalizzazione della pratica che può aumentare l’aderenza del paziente al percorso. </a:t>
            </a:r>
          </a:p>
          <a:p>
            <a:pPr algn="just"/>
            <a:r>
              <a:rPr lang="it-IT" sz="1600" i="1" dirty="0"/>
              <a:t>(Monica, Fisioterapista)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125253C-25FD-41C9-99B3-5647E1DA3728}"/>
              </a:ext>
            </a:extLst>
          </p:cNvPr>
          <p:cNvSpPr txBox="1"/>
          <p:nvPr/>
        </p:nvSpPr>
        <p:spPr>
          <a:xfrm>
            <a:off x="5553591" y="992733"/>
            <a:ext cx="2964668" cy="1323439"/>
          </a:xfrm>
          <a:prstGeom prst="rect">
            <a:avLst/>
          </a:prstGeom>
          <a:solidFill>
            <a:srgbClr val="BAF6FE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3. Introdurre più progetti di formazione nel campo della scuola per sensibilizzare il ruolo di prevenzione dell’esercizio fisico. </a:t>
            </a:r>
          </a:p>
          <a:p>
            <a:pPr algn="just"/>
            <a:r>
              <a:rPr lang="it-IT" sz="1600" i="1" dirty="0"/>
              <a:t>(Chiara, Dietista)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249BDD3-42F7-4FCD-91F4-020E4008031E}"/>
              </a:ext>
            </a:extLst>
          </p:cNvPr>
          <p:cNvSpPr txBox="1"/>
          <p:nvPr/>
        </p:nvSpPr>
        <p:spPr>
          <a:xfrm>
            <a:off x="2065054" y="3857794"/>
            <a:ext cx="3293806" cy="1323439"/>
          </a:xfrm>
          <a:prstGeom prst="rect">
            <a:avLst/>
          </a:prstGeom>
          <a:solidFill>
            <a:srgbClr val="9BFDBC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2. Coinvolgimento dei MMG e l’istituzionalizzazione, l’applicazione anche presso l’ASL, di progetti simili a quello condotto attraverso </a:t>
            </a:r>
            <a:r>
              <a:rPr lang="it-IT" sz="1600" i="1" dirty="0" err="1"/>
              <a:t>CHOiCE</a:t>
            </a:r>
            <a:r>
              <a:rPr lang="it-IT" sz="1600" i="1" dirty="0"/>
              <a:t>. (Silvia, Infermiera)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7121C32-47BE-4EF9-8B41-E1110CF2A287}"/>
              </a:ext>
            </a:extLst>
          </p:cNvPr>
          <p:cNvSpPr txBox="1"/>
          <p:nvPr/>
        </p:nvSpPr>
        <p:spPr>
          <a:xfrm>
            <a:off x="5553591" y="2460800"/>
            <a:ext cx="3608063" cy="1323439"/>
          </a:xfrm>
          <a:prstGeom prst="rect">
            <a:avLst/>
          </a:prstGeom>
          <a:solidFill>
            <a:srgbClr val="FFD5FE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4. Avere la possibilità di inviare pazienti in una sede unica per il proseguimento delle cure e della gestione del nuovo stile di vita è un'ottima opportunità. </a:t>
            </a:r>
          </a:p>
          <a:p>
            <a:pPr algn="just"/>
            <a:r>
              <a:rPr lang="it-IT" sz="1600" i="1" dirty="0"/>
              <a:t>(Paola, Fisioterapista)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DF7EE05-9236-4F28-AA37-74F76B1E89F5}"/>
              </a:ext>
            </a:extLst>
          </p:cNvPr>
          <p:cNvSpPr txBox="1"/>
          <p:nvPr/>
        </p:nvSpPr>
        <p:spPr>
          <a:xfrm>
            <a:off x="5553591" y="3962149"/>
            <a:ext cx="4135857" cy="1815882"/>
          </a:xfrm>
          <a:prstGeom prst="rect">
            <a:avLst/>
          </a:prstGeom>
          <a:solidFill>
            <a:srgbClr val="A5C7FD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/>
              <a:t>5. L'attività fisica è fondamentale per tutti, indipendentemente dalla presenza o meno di malattia. Non solo per prevenzione, cura, ma per stato di salute in generale.</a:t>
            </a:r>
          </a:p>
          <a:p>
            <a:pPr algn="just"/>
            <a:r>
              <a:rPr lang="it-IT" sz="1600" i="1" dirty="0"/>
              <a:t>Siamo esseri che per stare bene devono muoversi con una certa frequenza e intensità nel tempo. (Katia, Fisioterapista)</a:t>
            </a:r>
          </a:p>
        </p:txBody>
      </p:sp>
    </p:spTree>
    <p:extLst>
      <p:ext uri="{BB962C8B-B14F-4D97-AF65-F5344CB8AC3E}">
        <p14:creationId xmlns:p14="http://schemas.microsoft.com/office/powerpoint/2010/main" val="103150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177800"/>
            <a:ext cx="3380980" cy="23891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80" r="1" b="24812"/>
          <a:stretch/>
        </p:blipFill>
        <p:spPr>
          <a:xfrm>
            <a:off x="-546100" y="5288935"/>
            <a:ext cx="12738100" cy="196276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87E7197-8E7D-47C8-9653-08F9A10F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991" y="1213081"/>
            <a:ext cx="2523137" cy="352990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695B6B-C6D2-4F07-AB9A-8AB7749F1C96}"/>
              </a:ext>
            </a:extLst>
          </p:cNvPr>
          <p:cNvSpPr txBox="1"/>
          <p:nvPr/>
        </p:nvSpPr>
        <p:spPr>
          <a:xfrm>
            <a:off x="508988" y="4509231"/>
            <a:ext cx="109420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b="1" i="1" dirty="0"/>
              <a:t>A cura dott.ssa Ylenia Sacco</a:t>
            </a:r>
          </a:p>
          <a:p>
            <a:pPr algn="r"/>
            <a:r>
              <a:rPr lang="it-IT" sz="2800" i="1" dirty="0"/>
              <a:t>saccoyl@gmail.com</a:t>
            </a:r>
          </a:p>
          <a:p>
            <a:pPr algn="r"/>
            <a:r>
              <a:rPr lang="it-IT" sz="3200" b="1" dirty="0"/>
              <a:t>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76080AE-A38B-4454-94F4-C433F9A75506}"/>
              </a:ext>
            </a:extLst>
          </p:cNvPr>
          <p:cNvSpPr txBox="1"/>
          <p:nvPr/>
        </p:nvSpPr>
        <p:spPr>
          <a:xfrm>
            <a:off x="-729029" y="2614767"/>
            <a:ext cx="109420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dirty="0"/>
              <a:t>GRAZIE PER L’ATTENZIONE!</a:t>
            </a:r>
            <a:endParaRPr lang="it-IT" sz="3600" i="1" dirty="0"/>
          </a:p>
          <a:p>
            <a:pPr algn="r"/>
            <a:r>
              <a:rPr lang="it-IT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4375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73083</TotalTime>
  <Words>779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ALLA LETTURA DEL PIANO CAMPAGNA 5X1000</dc:title>
  <dc:creator>elisabetta gazzola</dc:creator>
  <cp:lastModifiedBy>Ylenia Sacco</cp:lastModifiedBy>
  <cp:revision>409</cp:revision>
  <cp:lastPrinted>2019-02-18T13:14:11Z</cp:lastPrinted>
  <dcterms:created xsi:type="dcterms:W3CDTF">2019-03-01T12:08:46Z</dcterms:created>
  <dcterms:modified xsi:type="dcterms:W3CDTF">2020-04-14T14:20:05Z</dcterms:modified>
</cp:coreProperties>
</file>